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61" r:id="rId3"/>
    <p:sldId id="262" r:id="rId4"/>
    <p:sldId id="263" r:id="rId5"/>
    <p:sldId id="264" r:id="rId6"/>
    <p:sldId id="265" r:id="rId7"/>
    <p:sldId id="257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8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F6257F-0001-423C-BEE0-480F3ADB53DD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319F8-D6D4-4626-B4D8-39D2420491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7808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cf9832cc2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cf9832cc2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067bf8540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067bf8540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cfc14ec3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cfc14ec3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067bf854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a067bf854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067bf8540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067bf8540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067bf8540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067bf8540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141a6150f_1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141a6150f_1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8141a6150f_1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8141a6150f_1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a067bf8540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a067bf8540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a067bf85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a067bf85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141a6150f_1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8141a6150f_1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067bf854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067bf854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8141a6150f_1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8141a6150f_1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067bf8540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a067bf8540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067bf854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a067bf854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e6acccff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e6acccff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3fdf75ec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3fdf75ec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cfc14ec30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cfc14ec30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cfc14ec3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cfc14ec3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cfc14ec3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cfc14ec3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067bf854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067bf854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067bf854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067bf854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067bf8540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067bf8540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067bf8540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067bf8540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067bf8540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a067bf8540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067bf8540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067bf8540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067bf8540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067bf8540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DDB9-4716-4A4F-ABD7-3AB608694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5CF234-3493-4F89-824D-18895FD5FF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161A6-7D9C-4582-801D-05F86FE40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78225-1688-4650-90A5-E7A291FD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B03F3-739C-401C-8DFD-221AF2312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585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AC235-507D-4101-AFC7-1171EA180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D0E4E8-2CA1-4528-A04D-A12D01B3B0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F08EA-DB0C-4FD6-A9D1-2405A6A6F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36C20-2B3E-4C56-9024-05C414743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AB9ED-BE6B-42CB-8649-941696751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8035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54D925-8265-4359-BEB0-45803F2D0B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CABF59-37C1-4E9E-A738-517B3CF9D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1A4BC-4E88-4EBF-B8E4-BDC22E210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F3102-C387-4498-98C6-E0FB5CC8F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BE08A-460E-4318-A1E7-25FC60965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9759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l"/>
            <a:fld id="{00000000-1234-1234-1234-123412341234}" type="slidenum">
              <a:rPr lang="en" smtClean="0"/>
              <a:pPr algn="l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47712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98D08-BD5E-45D7-986C-AFC98361F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F7D77-31CB-432F-AD33-8226B083C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9CB71-2998-413A-B211-49F0F1364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55F15-1C59-4623-ABBA-6C0FC6E36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E5E1F-5300-4F01-A6EB-65F3FB48C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7681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F873A-4B55-4AE2-81D4-356986631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E89251-A34D-4653-8982-80D45D8BF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4A39A-C87B-495D-8FDD-3C21F678C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8DEC8-4AD9-433E-90D0-275E37A20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F0CF1-BD00-43AF-93EA-486974DD3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468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2263C-45E0-4EE5-B07D-C6FEAB54B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AC8B8-85AB-4F4D-A950-C9255E0727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12ED97-075B-4024-8350-1BB3995D9F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7A9FD-D6F6-44B2-A578-CC087FF47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1CFF7B-8519-455E-AF39-072127C2D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ADC9CE-318C-4AA0-AB8F-00C2FDAFE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9229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219EF-A390-493C-BFDF-44DF92AFB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B55B3-CA7B-4DF5-9EFC-C507E0F2C5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40647-6ECA-4885-B3C9-7D5BDF6D8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32155A-CA12-44D2-AC7D-04253894C3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3EC715-3F69-4AA2-B726-CBEEBC9F7B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355187-E45E-494E-9D27-988B7D439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71E5CD-2CA0-4069-ADA1-AE62DFA1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8885A-6D9F-49E1-AE3F-4892B47C7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8589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C2FE3-4B0D-4077-9F9F-55E42B1E2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2F1F65-DC0F-4713-AA6E-5AADDD9EE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F564EB-5CD8-4F58-8211-20D6EC7AF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808F67-3E56-4B0E-8738-A2F878B3A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9841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C558EB-16B5-45C0-A522-DED39B3FF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7683BD-5FAE-49D7-A1F6-4B2F19067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2EC065-97C5-46D7-BFF7-CDD22ED3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4845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D363A-B02B-4987-A423-B8A6049C3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19D16-FA84-43EF-9C24-A7BDA6A0F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BA0515-242B-4A15-87FA-DDB609EAC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08C865-68BF-4DCD-8560-FFE130665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5CCAB-7CF3-4FC7-B580-2AE34AE7A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9737AA-5B7E-4D4C-902A-E1FD65056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8766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61C0-B8B9-4A1A-BB5E-C26C186D8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18AD1F-2025-4E91-92C2-612A62B9F1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A3F66-6F71-4A32-9D7E-6BBD24AFD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697754-8EAB-4E53-99C0-A493B2CEC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662EDD-AAD5-4C2E-9695-E2FFE7B08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CF186-E5B1-47AB-AF13-D538F7EBB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472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35CF92-2948-4B93-A54B-7F61E5C50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7B7D8-7093-40B9-A769-96CDEDCDA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46A09-45BE-4755-8CF0-76A5F2F724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8A22D-C068-47F8-9757-E92BECB24CB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64624-BE2C-4EC0-A4AA-D21ABA6F27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6F1F0-1CED-4980-8011-437D406640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047C4-DFC8-41A8-8729-E4E19BF100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0070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57624-2CB2-4A66-9530-CF6C875B56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6">
                    <a:lumMod val="75000"/>
                  </a:schemeClr>
                </a:solidFill>
              </a:rPr>
              <a:t>NLP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E59AAE-5759-406C-ABF0-AE83696215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solidFill>
                  <a:schemeClr val="accent2"/>
                </a:solidFill>
              </a:rPr>
              <a:t>By</a:t>
            </a:r>
          </a:p>
          <a:p>
            <a:r>
              <a:rPr lang="en-IN" sz="3600" b="1" dirty="0">
                <a:solidFill>
                  <a:schemeClr val="accent2"/>
                </a:solidFill>
              </a:rPr>
              <a:t>Dr S PADMANABHAN</a:t>
            </a:r>
          </a:p>
        </p:txBody>
      </p:sp>
    </p:spTree>
    <p:extLst>
      <p:ext uri="{BB962C8B-B14F-4D97-AF65-F5344CB8AC3E}">
        <p14:creationId xmlns:p14="http://schemas.microsoft.com/office/powerpoint/2010/main" val="3011566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/>
        </p:nvSpPr>
        <p:spPr>
          <a:xfrm>
            <a:off x="3409626" y="1401654"/>
            <a:ext cx="6643600" cy="1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15000"/>
              </a:lnSpc>
              <a:spcBef>
                <a:spcPts val="1333"/>
              </a:spcBef>
            </a:pPr>
            <a:r>
              <a:rPr lang="en" sz="2800" b="1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So how do we build logic to do NLP?</a:t>
            </a:r>
            <a:endParaRPr sz="2800" b="1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05782"/>
            <a:ext cx="2946633" cy="294663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 txBox="1"/>
          <p:nvPr/>
        </p:nvSpPr>
        <p:spPr>
          <a:xfrm>
            <a:off x="3066569" y="2590116"/>
            <a:ext cx="8685720" cy="2316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609585" indent="-414856">
              <a:lnSpc>
                <a:spcPct val="150000"/>
              </a:lnSpc>
              <a:buClr>
                <a:srgbClr val="666666"/>
              </a:buClr>
              <a:buSzPts val="1300"/>
              <a:buFont typeface="Roboto"/>
              <a:buChar char="-"/>
            </a:pPr>
            <a:r>
              <a:rPr lang="en" sz="22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It’s very hard for us humans to build the rules . .  (to code)</a:t>
            </a:r>
            <a:endParaRPr sz="2200" b="1" dirty="0">
              <a:solidFill>
                <a:srgbClr val="0070C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 indent="-414856">
              <a:lnSpc>
                <a:spcPct val="150000"/>
              </a:lnSpc>
              <a:spcBef>
                <a:spcPts val="1333"/>
              </a:spcBef>
              <a:buClr>
                <a:srgbClr val="666666"/>
              </a:buClr>
              <a:buSzPts val="1300"/>
              <a:buFont typeface="Roboto"/>
              <a:buChar char="-"/>
            </a:pPr>
            <a:r>
              <a:rPr lang="en" sz="22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Hence, we commonly use </a:t>
            </a:r>
            <a:r>
              <a:rPr lang="en" sz="2200" b="1" u="sng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Machine Learning</a:t>
            </a:r>
            <a:r>
              <a:rPr lang="en" sz="22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 for NLP</a:t>
            </a:r>
            <a:endParaRPr sz="2200" b="1" dirty="0">
              <a:solidFill>
                <a:srgbClr val="0070C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/>
        </p:nvSpPr>
        <p:spPr>
          <a:xfrm>
            <a:off x="5667767" y="2367867"/>
            <a:ext cx="5680400" cy="17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2400" b="1">
                <a:solidFill>
                  <a:srgbClr val="6A6A6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NLP </a:t>
            </a:r>
            <a:r>
              <a:rPr lang="en" sz="2400">
                <a:solidFill>
                  <a:srgbClr val="6A6A6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presents a huge opportunity …</a:t>
            </a:r>
            <a:endParaRPr sz="2400">
              <a:solidFill>
                <a:srgbClr val="6A6A6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algn="ctr">
              <a:lnSpc>
                <a:spcPct val="115000"/>
              </a:lnSpc>
            </a:pPr>
            <a:endParaRPr sz="2400">
              <a:solidFill>
                <a:srgbClr val="6A6A6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algn="ctr">
              <a:lnSpc>
                <a:spcPct val="115000"/>
              </a:lnSpc>
            </a:pPr>
            <a:r>
              <a:rPr lang="en" sz="2400">
                <a:solidFill>
                  <a:srgbClr val="43434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as most organization have humongous amount of textual data but struggling to get value out of it.</a:t>
            </a:r>
            <a:endParaRPr sz="3200" b="1" i="1" u="sng">
              <a:solidFill>
                <a:srgbClr val="43434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38037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/>
        </p:nvSpPr>
        <p:spPr>
          <a:xfrm>
            <a:off x="579400" y="5415200"/>
            <a:ext cx="11033200" cy="7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2267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NLP is useful for every industry … </a:t>
            </a:r>
            <a:endParaRPr sz="2267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7"/>
          <p:cNvSpPr/>
          <p:nvPr/>
        </p:nvSpPr>
        <p:spPr>
          <a:xfrm>
            <a:off x="1920751" y="1949483"/>
            <a:ext cx="1791200" cy="11456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Healthcare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7"/>
          <p:cNvSpPr/>
          <p:nvPr/>
        </p:nvSpPr>
        <p:spPr>
          <a:xfrm>
            <a:off x="3917056" y="2719640"/>
            <a:ext cx="1791200" cy="1145600"/>
          </a:xfrm>
          <a:prstGeom prst="rect">
            <a:avLst/>
          </a:prstGeom>
          <a:solidFill>
            <a:srgbClr val="D0E0E3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Banking </a:t>
            </a:r>
          </a:p>
          <a:p>
            <a:pPr algn="ctr"/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&amp;</a:t>
            </a:r>
          </a:p>
          <a:p>
            <a:pPr algn="ctr"/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 Insurance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7"/>
          <p:cNvSpPr/>
          <p:nvPr/>
        </p:nvSpPr>
        <p:spPr>
          <a:xfrm>
            <a:off x="2015812" y="3682339"/>
            <a:ext cx="1791200" cy="11456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Travel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7"/>
          <p:cNvSpPr/>
          <p:nvPr/>
        </p:nvSpPr>
        <p:spPr>
          <a:xfrm>
            <a:off x="5913361" y="1756943"/>
            <a:ext cx="1791200" cy="11456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Fashion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7"/>
          <p:cNvSpPr/>
          <p:nvPr/>
        </p:nvSpPr>
        <p:spPr>
          <a:xfrm>
            <a:off x="7909667" y="2815911"/>
            <a:ext cx="1791200" cy="11456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Retail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7"/>
          <p:cNvSpPr/>
          <p:nvPr/>
        </p:nvSpPr>
        <p:spPr>
          <a:xfrm>
            <a:off x="8480039" y="1468133"/>
            <a:ext cx="2207948" cy="11456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Manufacturing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7"/>
          <p:cNvSpPr/>
          <p:nvPr/>
        </p:nvSpPr>
        <p:spPr>
          <a:xfrm>
            <a:off x="5913361" y="3682339"/>
            <a:ext cx="1791200" cy="11456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Social Media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/>
        </p:nvSpPr>
        <p:spPr>
          <a:xfrm>
            <a:off x="2952400" y="5874633"/>
            <a:ext cx="62872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990000"/>
                </a:solidFill>
                <a:latin typeface="Calibri"/>
                <a:ea typeface="Calibri"/>
                <a:cs typeface="Calibri"/>
                <a:sym typeface="Calibri"/>
              </a:rPr>
              <a:t>Some examples of Language Data</a:t>
            </a:r>
            <a:endParaRPr sz="2400" b="1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8"/>
          <p:cNvSpPr txBox="1"/>
          <p:nvPr/>
        </p:nvSpPr>
        <p:spPr>
          <a:xfrm>
            <a:off x="1231900" y="2674461"/>
            <a:ext cx="2454400" cy="3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>
                <a:latin typeface="Roboto"/>
                <a:ea typeface="Roboto"/>
                <a:cs typeface="Roboto"/>
                <a:sym typeface="Roboto"/>
              </a:rPr>
              <a:t>Emails</a:t>
            </a:r>
            <a:endParaRPr sz="1067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0034" y="816333"/>
            <a:ext cx="2098869" cy="178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 txBox="1"/>
          <p:nvPr/>
        </p:nvSpPr>
        <p:spPr>
          <a:xfrm>
            <a:off x="4483100" y="2674461"/>
            <a:ext cx="2454400" cy="3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>
                <a:latin typeface="Roboto"/>
                <a:ea typeface="Roboto"/>
                <a:cs typeface="Roboto"/>
                <a:sym typeface="Roboto"/>
              </a:rPr>
              <a:t>Social Media Updates</a:t>
            </a:r>
            <a:endParaRPr sz="1067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7" name="Google Shape;16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8167" y="669333"/>
            <a:ext cx="1814700" cy="193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 txBox="1"/>
          <p:nvPr/>
        </p:nvSpPr>
        <p:spPr>
          <a:xfrm>
            <a:off x="7835900" y="2674461"/>
            <a:ext cx="2454400" cy="3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>
                <a:latin typeface="Roboto"/>
                <a:ea typeface="Roboto"/>
                <a:cs typeface="Roboto"/>
                <a:sym typeface="Roboto"/>
              </a:rPr>
              <a:t>Chat interactions</a:t>
            </a:r>
            <a:endParaRPr sz="1067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9" name="Google Shape;16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27067" y="3247591"/>
            <a:ext cx="2454267" cy="2051067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 txBox="1"/>
          <p:nvPr/>
        </p:nvSpPr>
        <p:spPr>
          <a:xfrm>
            <a:off x="2451100" y="5316061"/>
            <a:ext cx="2454400" cy="3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>
                <a:latin typeface="Roboto"/>
                <a:ea typeface="Roboto"/>
                <a:cs typeface="Roboto"/>
                <a:sym typeface="Roboto"/>
              </a:rPr>
              <a:t>Office documents</a:t>
            </a:r>
            <a:endParaRPr sz="1067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02700" y="3218567"/>
            <a:ext cx="2454400" cy="2109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76167" y="887033"/>
            <a:ext cx="2628435" cy="178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8"/>
          <p:cNvSpPr txBox="1"/>
          <p:nvPr/>
        </p:nvSpPr>
        <p:spPr>
          <a:xfrm>
            <a:off x="6007100" y="5316061"/>
            <a:ext cx="2454400" cy="3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>
                <a:latin typeface="Roboto"/>
                <a:ea typeface="Roboto"/>
                <a:cs typeface="Roboto"/>
                <a:sym typeface="Roboto"/>
              </a:rPr>
              <a:t>...other audio data</a:t>
            </a:r>
            <a:endParaRPr sz="1067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/>
        </p:nvSpPr>
        <p:spPr>
          <a:xfrm>
            <a:off x="4159967" y="2621200"/>
            <a:ext cx="5071200" cy="1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Applications of NLP</a:t>
            </a:r>
            <a:endParaRPr sz="32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9"/>
          <p:cNvSpPr/>
          <p:nvPr/>
        </p:nvSpPr>
        <p:spPr>
          <a:xfrm>
            <a:off x="6267" y="100"/>
            <a:ext cx="2229200" cy="68580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/>
        </p:nvSpPr>
        <p:spPr>
          <a:xfrm>
            <a:off x="2580367" y="5328967"/>
            <a:ext cx="3667600" cy="6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Digital assistants</a:t>
            </a:r>
            <a:endParaRPr sz="24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0"/>
          <p:cNvSpPr txBox="1"/>
          <p:nvPr/>
        </p:nvSpPr>
        <p:spPr>
          <a:xfrm>
            <a:off x="1523533" y="2530400"/>
            <a:ext cx="61040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3467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Google Home, Alexa etc</a:t>
            </a:r>
            <a:endParaRPr sz="1600" i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6" name="Google Shape;1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268" y="1598267"/>
            <a:ext cx="3255065" cy="3255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/>
        </p:nvSpPr>
        <p:spPr>
          <a:xfrm>
            <a:off x="727367" y="2683200"/>
            <a:ext cx="4625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32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Help us write better</a:t>
            </a:r>
            <a:endParaRPr sz="32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ctr">
              <a:lnSpc>
                <a:spcPct val="115000"/>
              </a:lnSpc>
            </a:pPr>
            <a:r>
              <a:rPr lang="en" sz="1333" i="1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Improved communication</a:t>
            </a:r>
            <a:endParaRPr sz="1333" i="1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92" name="Google Shape;1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9401" y="1795585"/>
            <a:ext cx="6242356" cy="3266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/>
        </p:nvSpPr>
        <p:spPr>
          <a:xfrm>
            <a:off x="3092000" y="5120500"/>
            <a:ext cx="6008000" cy="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067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Text summarization</a:t>
            </a:r>
            <a:endParaRPr sz="1733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8" name="Google Shape;1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7800" y="1564301"/>
            <a:ext cx="6756400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/>
          <p:nvPr/>
        </p:nvSpPr>
        <p:spPr>
          <a:xfrm>
            <a:off x="7418467" y="2392200"/>
            <a:ext cx="3262400" cy="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Describe a picture</a:t>
            </a:r>
            <a:endParaRPr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en" sz="1733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(Image Captioning)</a:t>
            </a:r>
            <a:endParaRPr sz="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4" name="Google Shape;20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6200" y="1686367"/>
            <a:ext cx="2718053" cy="235566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05" name="Google Shape;205;p33"/>
          <p:cNvSpPr/>
          <p:nvPr/>
        </p:nvSpPr>
        <p:spPr>
          <a:xfrm>
            <a:off x="1794833" y="4405567"/>
            <a:ext cx="44208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Tendulkar playing cricket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/>
        </p:nvSpPr>
        <p:spPr>
          <a:xfrm>
            <a:off x="6904700" y="2584400"/>
            <a:ext cx="5287200" cy="16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Mobile phone keyboard</a:t>
            </a:r>
            <a:endParaRPr sz="24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en" sz="1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Predict next word(s) as we type in...</a:t>
            </a:r>
            <a:endParaRPr sz="16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0201" y="1818986"/>
            <a:ext cx="5724500" cy="322003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768" y="906718"/>
            <a:ext cx="8183833" cy="5044567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8575767" y="3156167"/>
            <a:ext cx="3316800" cy="8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Computers have their own languages!</a:t>
            </a:r>
            <a:endParaRPr sz="24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/>
          <p:nvPr/>
        </p:nvSpPr>
        <p:spPr>
          <a:xfrm>
            <a:off x="4093400" y="4913800"/>
            <a:ext cx="40052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Search suggestions</a:t>
            </a:r>
            <a:endParaRPr sz="32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7" name="Google Shape;21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4600" y="1461634"/>
            <a:ext cx="6402800" cy="3322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9201" y="2165034"/>
            <a:ext cx="9193569" cy="1723367"/>
          </a:xfrm>
          <a:prstGeom prst="rect">
            <a:avLst/>
          </a:prstGeom>
          <a:noFill/>
          <a:ln>
            <a:noFill/>
          </a:ln>
          <a:effectLst>
            <a:outerShdw blurRad="57150" dist="47625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23" name="Google Shape;223;p36"/>
          <p:cNvSpPr txBox="1"/>
          <p:nvPr/>
        </p:nvSpPr>
        <p:spPr>
          <a:xfrm>
            <a:off x="4069151" y="4634433"/>
            <a:ext cx="3931200" cy="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Language translation</a:t>
            </a:r>
            <a:endParaRPr sz="24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/>
        </p:nvSpPr>
        <p:spPr>
          <a:xfrm>
            <a:off x="472784" y="2900200"/>
            <a:ext cx="3931200" cy="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Email Response</a:t>
            </a:r>
            <a:endParaRPr sz="32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9" name="Google Shape;22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202" y="692401"/>
            <a:ext cx="3355767" cy="56161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7"/>
          <p:cNvSpPr txBox="1"/>
          <p:nvPr/>
        </p:nvSpPr>
        <p:spPr>
          <a:xfrm>
            <a:off x="8758767" y="4166500"/>
            <a:ext cx="2965200" cy="4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Suggested Answers</a:t>
            </a:r>
            <a:endParaRPr sz="24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1" name="Google Shape;231;p37"/>
          <p:cNvCxnSpPr/>
          <p:nvPr/>
        </p:nvCxnSpPr>
        <p:spPr>
          <a:xfrm flipH="1">
            <a:off x="7830733" y="4734067"/>
            <a:ext cx="1209600" cy="755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8"/>
          <p:cNvSpPr txBox="1"/>
          <p:nvPr/>
        </p:nvSpPr>
        <p:spPr>
          <a:xfrm>
            <a:off x="2904400" y="4938667"/>
            <a:ext cx="6383200" cy="12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40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Chatbots</a:t>
            </a:r>
            <a:endParaRPr sz="40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Make support available in 24x7 format</a:t>
            </a:r>
            <a:endParaRPr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7" name="Google Shape;23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7167" y="1032000"/>
            <a:ext cx="6517667" cy="3601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/>
          <p:nvPr/>
        </p:nvSpPr>
        <p:spPr>
          <a:xfrm>
            <a:off x="2904400" y="4633867"/>
            <a:ext cx="6383200" cy="12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40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Sentiment analysis</a:t>
            </a:r>
            <a:endParaRPr sz="40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Do people like our products or Services?</a:t>
            </a:r>
            <a:endParaRPr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3" name="Google Shape;24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7680" y="1929033"/>
            <a:ext cx="4976632" cy="2476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6416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0"/>
          <p:cNvSpPr txBox="1"/>
          <p:nvPr/>
        </p:nvSpPr>
        <p:spPr>
          <a:xfrm>
            <a:off x="8722500" y="2743200"/>
            <a:ext cx="23028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533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Building NLP Models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231" y="1660251"/>
            <a:ext cx="7781000" cy="353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1"/>
          <p:cNvSpPr txBox="1"/>
          <p:nvPr/>
        </p:nvSpPr>
        <p:spPr>
          <a:xfrm>
            <a:off x="7997767" y="2246633"/>
            <a:ext cx="3036400" cy="9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Structured Data</a:t>
            </a:r>
            <a:endParaRPr sz="2400" b="1">
              <a:solidFill>
                <a:srgbClr val="BF9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41"/>
          <p:cNvSpPr txBox="1"/>
          <p:nvPr/>
        </p:nvSpPr>
        <p:spPr>
          <a:xfrm>
            <a:off x="8348967" y="3100033"/>
            <a:ext cx="3366000" cy="1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389457">
              <a:lnSpc>
                <a:spcPct val="115000"/>
              </a:lnSpc>
              <a:buClr>
                <a:srgbClr val="434343"/>
              </a:buClr>
              <a:buSzPts val="1000"/>
              <a:buFont typeface="Roboto"/>
              <a:buAutoNum type="arabicPeriod"/>
            </a:pPr>
            <a:r>
              <a:rPr lang="en" sz="1333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has features (columns)</a:t>
            </a:r>
            <a:endParaRPr sz="1333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 indent="-389457">
              <a:lnSpc>
                <a:spcPct val="115000"/>
              </a:lnSpc>
              <a:buClr>
                <a:srgbClr val="434343"/>
              </a:buClr>
              <a:buSzPts val="1000"/>
              <a:buFont typeface="Roboto"/>
              <a:buAutoNum type="arabicPeriod"/>
            </a:pPr>
            <a:r>
              <a:rPr lang="en" sz="1333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All records have same features</a:t>
            </a:r>
            <a:endParaRPr sz="1333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 indent="-389457">
              <a:lnSpc>
                <a:spcPct val="115000"/>
              </a:lnSpc>
              <a:buClr>
                <a:srgbClr val="434343"/>
              </a:buClr>
              <a:buSzPts val="1000"/>
              <a:buFont typeface="Roboto"/>
              <a:buAutoNum type="arabicPeriod"/>
            </a:pPr>
            <a:r>
              <a:rPr lang="en" sz="1333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Features maintain order across examples</a:t>
            </a:r>
            <a:endParaRPr sz="1333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7" name="Google Shape;257;p41"/>
          <p:cNvSpPr txBox="1"/>
          <p:nvPr/>
        </p:nvSpPr>
        <p:spPr>
          <a:xfrm>
            <a:off x="2856633" y="5197761"/>
            <a:ext cx="2454400" cy="3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>
                <a:latin typeface="Roboto"/>
                <a:ea typeface="Roboto"/>
                <a:cs typeface="Roboto"/>
                <a:sym typeface="Roboto"/>
              </a:rPr>
              <a:t>Boston Housing Price dataset</a:t>
            </a:r>
            <a:endParaRPr sz="1067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2"/>
          <p:cNvSpPr txBox="1"/>
          <p:nvPr/>
        </p:nvSpPr>
        <p:spPr>
          <a:xfrm>
            <a:off x="6903951" y="3775700"/>
            <a:ext cx="4068400" cy="9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Textual Data</a:t>
            </a:r>
            <a:endParaRPr sz="2400" b="1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3" name="Google Shape;26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934" y="1487900"/>
            <a:ext cx="4960767" cy="319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5967" y="687868"/>
            <a:ext cx="4144360" cy="288186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2"/>
          <p:cNvSpPr txBox="1"/>
          <p:nvPr/>
        </p:nvSpPr>
        <p:spPr>
          <a:xfrm>
            <a:off x="6941967" y="4678100"/>
            <a:ext cx="3992400" cy="8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389457">
              <a:lnSpc>
                <a:spcPct val="115000"/>
              </a:lnSpc>
              <a:buClr>
                <a:srgbClr val="0000FF"/>
              </a:buClr>
              <a:buSzPts val="1000"/>
              <a:buFont typeface="Roboto"/>
              <a:buAutoNum type="arabicPeriod"/>
            </a:pPr>
            <a:r>
              <a:rPr lang="en" sz="1333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Do not have features like in tabular data.</a:t>
            </a:r>
            <a:endParaRPr sz="1333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 indent="-389457">
              <a:lnSpc>
                <a:spcPct val="115000"/>
              </a:lnSpc>
              <a:buClr>
                <a:srgbClr val="0000FF"/>
              </a:buClr>
              <a:buSzPts val="1000"/>
              <a:buFont typeface="Roboto"/>
              <a:buAutoNum type="arabicPeriod"/>
            </a:pPr>
            <a:r>
              <a:rPr lang="en" sz="1333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Examples usually have different size.</a:t>
            </a:r>
            <a:endParaRPr sz="1333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/>
        </p:nvSpPr>
        <p:spPr>
          <a:xfrm>
            <a:off x="5303284" y="2891200"/>
            <a:ext cx="5582800" cy="1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lnSpc>
                <a:spcPct val="115000"/>
              </a:lnSpc>
              <a:spcBef>
                <a:spcPts val="1333"/>
              </a:spcBef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What could be the features of textual Data?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1" name="Google Shape;27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918" y="1751801"/>
            <a:ext cx="3354401" cy="335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4"/>
          <p:cNvSpPr txBox="1"/>
          <p:nvPr/>
        </p:nvSpPr>
        <p:spPr>
          <a:xfrm>
            <a:off x="6941951" y="1833900"/>
            <a:ext cx="4068400" cy="9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Features in textual Data</a:t>
            </a:r>
            <a:endParaRPr sz="2400" b="1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7" name="Google Shape;27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0901" y="1833900"/>
            <a:ext cx="4960767" cy="319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44"/>
          <p:cNvSpPr txBox="1"/>
          <p:nvPr/>
        </p:nvSpPr>
        <p:spPr>
          <a:xfrm>
            <a:off x="7017967" y="2736300"/>
            <a:ext cx="3992400" cy="20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06390">
              <a:lnSpc>
                <a:spcPct val="150000"/>
              </a:lnSpc>
              <a:buClr>
                <a:srgbClr val="0000FF"/>
              </a:buClr>
              <a:buSzPts val="1200"/>
              <a:buFont typeface="Roboto"/>
              <a:buAutoNum type="arabicPeriod"/>
            </a:pPr>
            <a:r>
              <a:rPr lang="en" sz="16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Words?</a:t>
            </a:r>
            <a:endParaRPr sz="16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 indent="-406390">
              <a:lnSpc>
                <a:spcPct val="150000"/>
              </a:lnSpc>
              <a:buClr>
                <a:srgbClr val="0000FF"/>
              </a:buClr>
              <a:buSzPts val="1200"/>
              <a:buFont typeface="Roboto"/>
              <a:buAutoNum type="arabicPeriod"/>
            </a:pPr>
            <a:r>
              <a:rPr lang="en" sz="16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Characters?</a:t>
            </a:r>
            <a:endParaRPr sz="16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 indent="-406390">
              <a:lnSpc>
                <a:spcPct val="150000"/>
              </a:lnSpc>
              <a:buClr>
                <a:srgbClr val="0000FF"/>
              </a:buClr>
              <a:buSzPts val="1200"/>
              <a:buFont typeface="Roboto"/>
              <a:buAutoNum type="arabicPeriod"/>
            </a:pPr>
            <a:r>
              <a:rPr lang="en" sz="16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Combination of words (n-grams)?</a:t>
            </a:r>
            <a:endParaRPr sz="16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 indent="-406390">
              <a:lnSpc>
                <a:spcPct val="150000"/>
              </a:lnSpc>
              <a:buClr>
                <a:srgbClr val="0000FF"/>
              </a:buClr>
              <a:buSzPts val="1200"/>
              <a:buFont typeface="Roboto"/>
              <a:buAutoNum type="arabicPeriod"/>
            </a:pPr>
            <a:r>
              <a:rPr lang="en" sz="16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What else?</a:t>
            </a:r>
            <a:endParaRPr sz="16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/>
        </p:nvSpPr>
        <p:spPr>
          <a:xfrm>
            <a:off x="8266333" y="2551600"/>
            <a:ext cx="3616000" cy="1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2400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And we humans have our own languages ...called Natural Language</a:t>
            </a:r>
            <a:endParaRPr sz="2400" b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167" y="544201"/>
            <a:ext cx="8169365" cy="5769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EC9CE-AA66-4E5B-8495-2C0E5E002C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3429000"/>
            <a:ext cx="11360800" cy="944381"/>
          </a:xfrm>
        </p:spPr>
        <p:txBody>
          <a:bodyPr/>
          <a:lstStyle/>
          <a:p>
            <a:pPr marL="152396" indent="0" algn="ctr">
              <a:buNone/>
            </a:pPr>
            <a:r>
              <a:rPr lang="en-IN" sz="4400" dirty="0">
                <a:solidFill>
                  <a:srgbClr val="0070C0"/>
                </a:solidFill>
              </a:rPr>
              <a:t>… Will continue in next PPT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3E3162-5B83-43F2-96CB-AC3528ADBE55}"/>
              </a:ext>
            </a:extLst>
          </p:cNvPr>
          <p:cNvSpPr/>
          <p:nvPr/>
        </p:nvSpPr>
        <p:spPr>
          <a:xfrm>
            <a:off x="1859065" y="2108670"/>
            <a:ext cx="901977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400" b="1" dirty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How do we find features of text data?</a:t>
            </a:r>
          </a:p>
        </p:txBody>
      </p:sp>
    </p:spTree>
    <p:extLst>
      <p:ext uri="{BB962C8B-B14F-4D97-AF65-F5344CB8AC3E}">
        <p14:creationId xmlns:p14="http://schemas.microsoft.com/office/powerpoint/2010/main" val="76054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1315585" y="249475"/>
            <a:ext cx="8247200" cy="1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15000"/>
              </a:lnSpc>
              <a:spcBef>
                <a:spcPts val="1333"/>
              </a:spcBef>
            </a:pPr>
            <a:r>
              <a:rPr lang="en" sz="2400" b="1" dirty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If we have to ask questions to Computer . . like</a:t>
            </a:r>
            <a:endParaRPr sz="2400" b="1" dirty="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99" y="1805287"/>
            <a:ext cx="2356567" cy="2356567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2875126" y="1687475"/>
            <a:ext cx="6922000" cy="2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609585" indent="-423323">
              <a:lnSpc>
                <a:spcPct val="150000"/>
              </a:lnSpc>
              <a:spcBef>
                <a:spcPts val="1333"/>
              </a:spcBef>
              <a:buClr>
                <a:srgbClr val="38761D"/>
              </a:buClr>
              <a:buSzPts val="1400"/>
              <a:buFont typeface="Calibri"/>
              <a:buChar char="-"/>
            </a:pPr>
            <a:r>
              <a:rPr lang="en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is the next train to Delhi after 9pm?</a:t>
            </a:r>
            <a:endParaRPr sz="24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09585" indent="-423323">
              <a:lnSpc>
                <a:spcPct val="150000"/>
              </a:lnSpc>
              <a:buClr>
                <a:srgbClr val="38761D"/>
              </a:buClr>
              <a:buSzPts val="1400"/>
              <a:buFont typeface="Calibri"/>
              <a:buChar char="-"/>
            </a:pPr>
            <a:r>
              <a:rPr lang="en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genes are associated with Diabetes?</a:t>
            </a:r>
            <a:endParaRPr sz="24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09585" indent="-423323">
              <a:lnSpc>
                <a:spcPct val="150000"/>
              </a:lnSpc>
              <a:buClr>
                <a:srgbClr val="38761D"/>
              </a:buClr>
              <a:buSzPts val="1400"/>
              <a:buFont typeface="Calibri"/>
              <a:buChar char="-"/>
            </a:pPr>
            <a:r>
              <a:rPr lang="en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are people liking about our new product?</a:t>
            </a:r>
            <a:endParaRPr sz="24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09585" indent="-423323">
              <a:lnSpc>
                <a:spcPct val="150000"/>
              </a:lnSpc>
              <a:buClr>
                <a:srgbClr val="38761D"/>
              </a:buClr>
              <a:buSzPts val="1400"/>
              <a:buFont typeface="Calibri"/>
              <a:buChar char="-"/>
            </a:pPr>
            <a:r>
              <a:rPr lang="en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How much time I have before my next meeting?</a:t>
            </a:r>
            <a:endParaRPr sz="24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2875126" y="4451525"/>
            <a:ext cx="6922000" cy="1349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15000"/>
              </a:lnSpc>
              <a:spcBef>
                <a:spcPts val="1333"/>
              </a:spcBef>
            </a:pPr>
            <a:r>
              <a:rPr lang="en" sz="2400" b="1" dirty="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We have to convert it to Computer’s language</a:t>
            </a:r>
            <a:endParaRPr sz="2400" b="1" dirty="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1" y="654101"/>
            <a:ext cx="5549801" cy="55498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4684113" y="1568233"/>
            <a:ext cx="5809002" cy="1654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lnSpc>
                <a:spcPct val="115000"/>
              </a:lnSpc>
              <a:spcBef>
                <a:spcPts val="1333"/>
              </a:spcBef>
            </a:pPr>
            <a:r>
              <a:rPr lang="en" sz="28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Wouldn’t it be nice if computers can also use natural language . . .</a:t>
            </a:r>
            <a:endParaRPr sz="280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5313700" y="3851767"/>
            <a:ext cx="5582800" cy="1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lnSpc>
                <a:spcPct val="115000"/>
              </a:lnSpc>
              <a:spcBef>
                <a:spcPts val="1333"/>
              </a:spcBef>
            </a:pPr>
            <a:r>
              <a:rPr lang="en" sz="3733" b="1" dirty="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That’s the goal of NLP</a:t>
            </a:r>
            <a:endParaRPr sz="3733" b="1" dirty="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/>
        </p:nvSpPr>
        <p:spPr>
          <a:xfrm>
            <a:off x="2709400" y="4858400"/>
            <a:ext cx="6773200" cy="1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lnSpc>
                <a:spcPct val="115000"/>
              </a:lnSpc>
              <a:spcBef>
                <a:spcPts val="1333"/>
              </a:spcBef>
            </a:pPr>
            <a:r>
              <a:rPr lang="en" sz="2800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NLP</a:t>
            </a:r>
            <a:r>
              <a:rPr lang="en" sz="28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is a multidisciplinary field involving </a:t>
            </a:r>
            <a:endParaRPr sz="280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>
              <a:lnSpc>
                <a:spcPct val="115000"/>
              </a:lnSpc>
              <a:spcBef>
                <a:spcPts val="1333"/>
              </a:spcBef>
            </a:pPr>
            <a:r>
              <a:rPr lang="en" sz="28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Computer Science and Linguistics</a:t>
            </a:r>
            <a:endParaRPr sz="280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0"/>
          <p:cNvSpPr/>
          <p:nvPr/>
        </p:nvSpPr>
        <p:spPr>
          <a:xfrm>
            <a:off x="2709400" y="561600"/>
            <a:ext cx="4030000" cy="4030400"/>
          </a:xfrm>
          <a:prstGeom prst="ellipse">
            <a:avLst/>
          </a:prstGeom>
          <a:solidFill>
            <a:srgbClr val="FFF2CC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Computers</a:t>
            </a:r>
            <a:endParaRPr sz="2400"/>
          </a:p>
        </p:txBody>
      </p:sp>
      <p:sp>
        <p:nvSpPr>
          <p:cNvPr id="109" name="Google Shape;109;p20"/>
          <p:cNvSpPr/>
          <p:nvPr/>
        </p:nvSpPr>
        <p:spPr>
          <a:xfrm>
            <a:off x="5452600" y="561600"/>
            <a:ext cx="4030000" cy="4030400"/>
          </a:xfrm>
          <a:prstGeom prst="ellipse">
            <a:avLst/>
          </a:prstGeom>
          <a:solidFill>
            <a:srgbClr val="C9DAF8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r>
              <a:rPr lang="en" sz="2400"/>
              <a:t>Linguistics</a:t>
            </a:r>
            <a:endParaRPr sz="2400"/>
          </a:p>
        </p:txBody>
      </p:sp>
      <p:sp>
        <p:nvSpPr>
          <p:cNvPr id="110" name="Google Shape;110;p20"/>
          <p:cNvSpPr/>
          <p:nvPr/>
        </p:nvSpPr>
        <p:spPr>
          <a:xfrm>
            <a:off x="5352900" y="1124467"/>
            <a:ext cx="1448400" cy="29496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NLP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C07A3-4761-497E-A896-15300098A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What is Natural Language Processing (NLP)?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6054D-88F4-46D9-8FF6-B8666A0E3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925" y="1690687"/>
            <a:ext cx="10858501" cy="4802187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/>
              <a:t>Natural Language Processing (NLP) is a field of artificial intelligence (AI) focused on the interaction between computers and humans using natural language. 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It involves the development of algorithms and models that enable machines to understand, interpret, and generate human language in a way that is both meaningful and useful.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768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/>
        </p:nvSpPr>
        <p:spPr>
          <a:xfrm>
            <a:off x="4572000" y="2621200"/>
            <a:ext cx="7620000" cy="1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Why is NLP hard?</a:t>
            </a:r>
            <a:endParaRPr sz="32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7201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/>
        </p:nvSpPr>
        <p:spPr>
          <a:xfrm>
            <a:off x="609867" y="1813400"/>
            <a:ext cx="7665200" cy="1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He approached many </a:t>
            </a:r>
            <a:r>
              <a:rPr lang="en" sz="2800" b="1" u="sng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banks</a:t>
            </a:r>
            <a:r>
              <a:rPr lang="en" sz="2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for the loan.</a:t>
            </a:r>
            <a:endParaRPr sz="28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4"/>
          <p:cNvSpPr txBox="1"/>
          <p:nvPr/>
        </p:nvSpPr>
        <p:spPr>
          <a:xfrm>
            <a:off x="3620100" y="3429000"/>
            <a:ext cx="7866400" cy="1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Delhi is situated on the </a:t>
            </a:r>
            <a:r>
              <a:rPr lang="en" sz="2800" b="1" u="sng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banks</a:t>
            </a:r>
            <a:r>
              <a:rPr lang="en" sz="2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of Yamuna river.</a:t>
            </a:r>
            <a:endParaRPr sz="28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441</Words>
  <Application>Microsoft Office PowerPoint</Application>
  <PresentationFormat>Widescreen</PresentationFormat>
  <Paragraphs>82</Paragraphs>
  <Slides>30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Georgia</vt:lpstr>
      <vt:lpstr>Roboto</vt:lpstr>
      <vt:lpstr>Office Theme</vt:lpstr>
      <vt:lpstr>NLP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Natural Language Processing (NLP)?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6</cp:revision>
  <dcterms:created xsi:type="dcterms:W3CDTF">2024-10-06T16:00:36Z</dcterms:created>
  <dcterms:modified xsi:type="dcterms:W3CDTF">2024-10-07T08:22:29Z</dcterms:modified>
</cp:coreProperties>
</file>

<file path=docProps/thumbnail.jpeg>
</file>